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9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93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317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658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3929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9311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25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27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091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76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82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611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8A8030-ACAD-4F7F-884B-609E85822049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28F75-CDA4-4290-B1BE-76929BA284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910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20E24EC-0A4A-FCA2-5782-18C59AA28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75383"/>
              </p:ext>
            </p:extLst>
          </p:nvPr>
        </p:nvGraphicFramePr>
        <p:xfrm>
          <a:off x="577121" y="2185005"/>
          <a:ext cx="5703758" cy="4935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7556">
                  <a:extLst>
                    <a:ext uri="{9D8B030D-6E8A-4147-A177-3AD203B41FA5}">
                      <a16:colId xmlns:a16="http://schemas.microsoft.com/office/drawing/2014/main" val="1416216016"/>
                    </a:ext>
                  </a:extLst>
                </a:gridCol>
                <a:gridCol w="2017059">
                  <a:extLst>
                    <a:ext uri="{9D8B030D-6E8A-4147-A177-3AD203B41FA5}">
                      <a16:colId xmlns:a16="http://schemas.microsoft.com/office/drawing/2014/main" val="1750010969"/>
                    </a:ext>
                  </a:extLst>
                </a:gridCol>
                <a:gridCol w="1869143">
                  <a:extLst>
                    <a:ext uri="{9D8B030D-6E8A-4147-A177-3AD203B41FA5}">
                      <a16:colId xmlns:a16="http://schemas.microsoft.com/office/drawing/2014/main" val="1546145461"/>
                    </a:ext>
                  </a:extLst>
                </a:gridCol>
              </a:tblGrid>
              <a:tr h="506925">
                <a:tc>
                  <a:txBody>
                    <a:bodyPr/>
                    <a:lstStyle/>
                    <a:p>
                      <a:pPr marL="174625" lvl="1" indent="0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 Juli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Schulschlussfeier</a:t>
                      </a:r>
                    </a:p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Uhr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Alle SUS ab 2. </a:t>
                      </a:r>
                      <a:r>
                        <a:rPr lang="de-CH" sz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Kiga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086665"/>
                  </a:ext>
                </a:extLst>
              </a:tr>
              <a:tr h="506925">
                <a:tc>
                  <a:txBody>
                    <a:bodyPr/>
                    <a:lstStyle/>
                    <a:p>
                      <a:pPr marL="174625" lvl="1" indent="0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5.7. – 10.8.2025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Sommerferien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360443"/>
                  </a:ext>
                </a:extLst>
              </a:tr>
              <a:tr h="506925">
                <a:tc>
                  <a:txBody>
                    <a:bodyPr/>
                    <a:lstStyle/>
                    <a:p>
                      <a:pPr marL="174625" lvl="1" indent="0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 August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Schuljahreröffnung, 10 Uhr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Alle SUS ab 2. </a:t>
                      </a:r>
                      <a:r>
                        <a:rPr lang="de-CH" sz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Kiga</a:t>
                      </a:r>
                      <a:endParaRPr lang="de-CH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1"/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541747"/>
                  </a:ext>
                </a:extLst>
              </a:tr>
              <a:tr h="394170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 August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Kennenlerntage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Alle Klassen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139476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August/September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Elternabende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Alle Klassen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851659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27.9. – 19.10.2025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Herbstferien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142124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 November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Zukunftstag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5./6. Klassen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197813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 November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Othmarsmarkt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Nachmittag schulfrei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135647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 November 2028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Chranzen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 15 Uhr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Eltern-Kind-Anlass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894857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 Dezember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Weihnachtsfeier im Schulhaus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SchülerInnen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079005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20.12.25 – 4.01.2026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Weihnachtsferien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264283"/>
                  </a:ext>
                </a:extLst>
              </a:tr>
              <a:tr h="393400">
                <a:tc>
                  <a:txBody>
                    <a:bodyPr/>
                    <a:lstStyle/>
                    <a:p>
                      <a:pPr marL="342900" lvl="1" indent="-168275" algn="l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 Dezember 2025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Silvesterlaternenumzug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1" indent="0">
                        <a:buFont typeface="Arial" panose="020B0604020202020204" pitchFamily="34" charset="0"/>
                        <a:buNone/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Stadt Wil, Altstadt</a:t>
                      </a:r>
                      <a:endParaRPr lang="de-DE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83724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D3B45535-4EC3-AEF5-6BF6-16F0DBEA6356}"/>
              </a:ext>
            </a:extLst>
          </p:cNvPr>
          <p:cNvSpPr txBox="1"/>
          <p:nvPr/>
        </p:nvSpPr>
        <p:spPr>
          <a:xfrm>
            <a:off x="302559" y="1061014"/>
            <a:ext cx="62528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5000" dirty="0">
                <a:solidFill>
                  <a:schemeClr val="accent4"/>
                </a:solidFill>
                <a:latin typeface="Viner Hand ITC" panose="03070502030502020203" pitchFamily="66" charset="0"/>
              </a:rPr>
              <a:t>Mattkalender</a:t>
            </a:r>
            <a:endParaRPr lang="de-DE" sz="5000" dirty="0">
              <a:solidFill>
                <a:schemeClr val="accent4"/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4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7E0A75958D2748BE7EC40F59EFD823" ma:contentTypeVersion="4" ma:contentTypeDescription="Ein neues Dokument erstellen." ma:contentTypeScope="" ma:versionID="2ff90f5d3f7ff5836826abade23f7606">
  <xsd:schema xmlns:xsd="http://www.w3.org/2001/XMLSchema" xmlns:xs="http://www.w3.org/2001/XMLSchema" xmlns:p="http://schemas.microsoft.com/office/2006/metadata/properties" xmlns:ns2="fa52d52e-6b4c-4741-847f-0f1fcbdda655" targetNamespace="http://schemas.microsoft.com/office/2006/metadata/properties" ma:root="true" ma:fieldsID="5ecfd29a1ddedea2212522975e9ce8a9" ns2:_="">
    <xsd:import namespace="fa52d52e-6b4c-4741-847f-0f1fcbdda6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2d52e-6b4c-4741-847f-0f1fcbdda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E2B05-DB54-4D85-831F-A14913B295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52d52e-6b4c-4741-847f-0f1fcbdda6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F3C29F-9BBE-4FFE-B812-E978D94380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114A57-CDEE-44A3-9B7B-9C884B8A7FE9}">
  <ds:schemaRefs>
    <ds:schemaRef ds:uri="http://purl.org/dc/elements/1.1/"/>
    <ds:schemaRef ds:uri="fa52d52e-6b4c-4741-847f-0f1fcbdda655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A4-Papier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Viner Hand ITC</vt:lpstr>
      <vt:lpstr>Office</vt:lpstr>
      <vt:lpstr>PowerPoint-Präsentation</vt:lpstr>
    </vt:vector>
  </TitlesOfParts>
  <Company>Stadt Wil - Schulen Wil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Dürmüller Sonja</dc:creator>
  <cp:lastModifiedBy>Dürmüller Sonja</cp:lastModifiedBy>
  <cp:revision>1</cp:revision>
  <dcterms:created xsi:type="dcterms:W3CDTF">2025-08-25T11:02:01Z</dcterms:created>
  <dcterms:modified xsi:type="dcterms:W3CDTF">2025-08-25T11:03:24Z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0x010100017E0A75958D2748BE7EC40F59EFD823</vt:lpwstr>
  </property>
</Properties>
</file>